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258" r:id="rId3"/>
    <p:sldId id="257" r:id="rId4"/>
    <p:sldId id="259" r:id="rId5"/>
    <p:sldId id="256" r:id="rId6"/>
    <p:sldId id="260" r:id="rId7"/>
    <p:sldId id="281" r:id="rId8"/>
    <p:sldId id="262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FB1DA-E9A8-4F86-9795-338D6A64E7CD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FC3FED-E5F0-4494-BAB7-58447CC451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325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25557-2267-49CA-B3F2-48BDCDB5493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25557-2267-49CA-B3F2-48BDCDB5493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6325557-2267-49CA-B3F2-48BDCDB5493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3D7344-8983-48A6-998C-92E2650C29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BCC04-2F97-4BA7-826A-DB21240F579F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25557-2267-49CA-B3F2-48BDCDB54934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3D7344-8983-48A6-998C-92E2650C2950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2B614-DD0B-48FF-B168-30C6CC241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CDF9C5-AF0F-4D35-A373-2BAC4760C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9CF40C-3D08-4B0F-A96E-B6FAEDA16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625EBB-A84C-41BF-B1FC-2C38C960F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D28983-8076-4F87-B57B-1B4440A7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614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76CA33-C644-4B23-AAA1-E3472C009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7E72C7-1B58-45B3-ACF3-C4DDE85391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A94238-AA3B-4676-B60F-A3282E57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721AAE-565D-46DA-B030-E27D93340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252621-F2F0-4B44-BEF7-4F7060046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78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302BF78-1811-4DAE-B0A3-E6AF6092D3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5E1BB7-5779-4702-9DDF-15E3ECA07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0EF1B0-F8D7-48FF-9575-655B53519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8A1927-630B-4F54-875C-E34A603ED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7AF6A0-E2F3-4813-AB3A-4AC62F618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862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119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814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536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5903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557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499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147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658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453257-5D92-412F-A431-F5E1DF06E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643F29-B795-4002-B3C7-9609B1F54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0C62E9-843A-4BB2-837A-E6E4F6C80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CC48C5-2EDB-41B2-809D-E0EA50E03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29E24D-1D34-4341-BC34-92880D52E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749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753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31569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82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125415" y="1524000"/>
            <a:ext cx="3001108" cy="3470031"/>
          </a:xfrm>
          <a:custGeom>
            <a:avLst/>
            <a:gdLst>
              <a:gd name="connsiteX0" fmla="*/ 500185 w 3001108"/>
              <a:gd name="connsiteY0" fmla="*/ 0 h 3470031"/>
              <a:gd name="connsiteX1" fmla="*/ 2500923 w 3001108"/>
              <a:gd name="connsiteY1" fmla="*/ 0 h 3470031"/>
              <a:gd name="connsiteX2" fmla="*/ 3001108 w 3001108"/>
              <a:gd name="connsiteY2" fmla="*/ 500185 h 3470031"/>
              <a:gd name="connsiteX3" fmla="*/ 3001108 w 3001108"/>
              <a:gd name="connsiteY3" fmla="*/ 2969846 h 3470031"/>
              <a:gd name="connsiteX4" fmla="*/ 2500923 w 3001108"/>
              <a:gd name="connsiteY4" fmla="*/ 3470031 h 3470031"/>
              <a:gd name="connsiteX5" fmla="*/ 500185 w 3001108"/>
              <a:gd name="connsiteY5" fmla="*/ 3470031 h 3470031"/>
              <a:gd name="connsiteX6" fmla="*/ 0 w 3001108"/>
              <a:gd name="connsiteY6" fmla="*/ 2969846 h 3470031"/>
              <a:gd name="connsiteX7" fmla="*/ 0 w 3001108"/>
              <a:gd name="connsiteY7" fmla="*/ 500185 h 3470031"/>
              <a:gd name="connsiteX8" fmla="*/ 500185 w 3001108"/>
              <a:gd name="connsiteY8" fmla="*/ 0 h 3470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01108" h="3470031">
                <a:moveTo>
                  <a:pt x="500185" y="0"/>
                </a:moveTo>
                <a:lnTo>
                  <a:pt x="2500923" y="0"/>
                </a:lnTo>
                <a:cubicBezTo>
                  <a:pt x="2777168" y="0"/>
                  <a:pt x="3001108" y="223940"/>
                  <a:pt x="3001108" y="500185"/>
                </a:cubicBezTo>
                <a:lnTo>
                  <a:pt x="3001108" y="2969846"/>
                </a:lnTo>
                <a:cubicBezTo>
                  <a:pt x="3001108" y="3246091"/>
                  <a:pt x="2777168" y="3470031"/>
                  <a:pt x="2500923" y="3470031"/>
                </a:cubicBezTo>
                <a:lnTo>
                  <a:pt x="500185" y="3470031"/>
                </a:lnTo>
                <a:cubicBezTo>
                  <a:pt x="223940" y="3470031"/>
                  <a:pt x="0" y="3246091"/>
                  <a:pt x="0" y="2969846"/>
                </a:cubicBezTo>
                <a:lnTo>
                  <a:pt x="0" y="500185"/>
                </a:lnTo>
                <a:cubicBezTo>
                  <a:pt x="0" y="223940"/>
                  <a:pt x="223940" y="0"/>
                  <a:pt x="50018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876800" y="1524000"/>
            <a:ext cx="3001108" cy="3470031"/>
          </a:xfrm>
          <a:custGeom>
            <a:avLst/>
            <a:gdLst>
              <a:gd name="connsiteX0" fmla="*/ 500185 w 3001108"/>
              <a:gd name="connsiteY0" fmla="*/ 0 h 3470031"/>
              <a:gd name="connsiteX1" fmla="*/ 2500923 w 3001108"/>
              <a:gd name="connsiteY1" fmla="*/ 0 h 3470031"/>
              <a:gd name="connsiteX2" fmla="*/ 3001108 w 3001108"/>
              <a:gd name="connsiteY2" fmla="*/ 500185 h 3470031"/>
              <a:gd name="connsiteX3" fmla="*/ 3001108 w 3001108"/>
              <a:gd name="connsiteY3" fmla="*/ 2969846 h 3470031"/>
              <a:gd name="connsiteX4" fmla="*/ 2500923 w 3001108"/>
              <a:gd name="connsiteY4" fmla="*/ 3470031 h 3470031"/>
              <a:gd name="connsiteX5" fmla="*/ 500185 w 3001108"/>
              <a:gd name="connsiteY5" fmla="*/ 3470031 h 3470031"/>
              <a:gd name="connsiteX6" fmla="*/ 0 w 3001108"/>
              <a:gd name="connsiteY6" fmla="*/ 2969846 h 3470031"/>
              <a:gd name="connsiteX7" fmla="*/ 0 w 3001108"/>
              <a:gd name="connsiteY7" fmla="*/ 500185 h 3470031"/>
              <a:gd name="connsiteX8" fmla="*/ 500185 w 3001108"/>
              <a:gd name="connsiteY8" fmla="*/ 0 h 3470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01108" h="3470031">
                <a:moveTo>
                  <a:pt x="500185" y="0"/>
                </a:moveTo>
                <a:lnTo>
                  <a:pt x="2500923" y="0"/>
                </a:lnTo>
                <a:cubicBezTo>
                  <a:pt x="2777168" y="0"/>
                  <a:pt x="3001108" y="223940"/>
                  <a:pt x="3001108" y="500185"/>
                </a:cubicBezTo>
                <a:lnTo>
                  <a:pt x="3001108" y="2969846"/>
                </a:lnTo>
                <a:cubicBezTo>
                  <a:pt x="3001108" y="3246091"/>
                  <a:pt x="2777168" y="3470031"/>
                  <a:pt x="2500923" y="3470031"/>
                </a:cubicBezTo>
                <a:lnTo>
                  <a:pt x="500185" y="3470031"/>
                </a:lnTo>
                <a:cubicBezTo>
                  <a:pt x="223940" y="3470031"/>
                  <a:pt x="0" y="3246091"/>
                  <a:pt x="0" y="2969846"/>
                </a:cubicBezTo>
                <a:lnTo>
                  <a:pt x="0" y="500185"/>
                </a:lnTo>
                <a:cubicBezTo>
                  <a:pt x="0" y="223940"/>
                  <a:pt x="223940" y="0"/>
                  <a:pt x="50018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628184" y="1523999"/>
            <a:ext cx="3001108" cy="3470031"/>
          </a:xfrm>
          <a:custGeom>
            <a:avLst/>
            <a:gdLst>
              <a:gd name="connsiteX0" fmla="*/ 500185 w 3001108"/>
              <a:gd name="connsiteY0" fmla="*/ 0 h 3470031"/>
              <a:gd name="connsiteX1" fmla="*/ 2500923 w 3001108"/>
              <a:gd name="connsiteY1" fmla="*/ 0 h 3470031"/>
              <a:gd name="connsiteX2" fmla="*/ 3001108 w 3001108"/>
              <a:gd name="connsiteY2" fmla="*/ 500185 h 3470031"/>
              <a:gd name="connsiteX3" fmla="*/ 3001108 w 3001108"/>
              <a:gd name="connsiteY3" fmla="*/ 2969846 h 3470031"/>
              <a:gd name="connsiteX4" fmla="*/ 2500923 w 3001108"/>
              <a:gd name="connsiteY4" fmla="*/ 3470031 h 3470031"/>
              <a:gd name="connsiteX5" fmla="*/ 500185 w 3001108"/>
              <a:gd name="connsiteY5" fmla="*/ 3470031 h 3470031"/>
              <a:gd name="connsiteX6" fmla="*/ 0 w 3001108"/>
              <a:gd name="connsiteY6" fmla="*/ 2969846 h 3470031"/>
              <a:gd name="connsiteX7" fmla="*/ 0 w 3001108"/>
              <a:gd name="connsiteY7" fmla="*/ 500185 h 3470031"/>
              <a:gd name="connsiteX8" fmla="*/ 500185 w 3001108"/>
              <a:gd name="connsiteY8" fmla="*/ 0 h 3470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01108" h="3470031">
                <a:moveTo>
                  <a:pt x="500185" y="0"/>
                </a:moveTo>
                <a:lnTo>
                  <a:pt x="2500923" y="0"/>
                </a:lnTo>
                <a:cubicBezTo>
                  <a:pt x="2777168" y="0"/>
                  <a:pt x="3001108" y="223940"/>
                  <a:pt x="3001108" y="500185"/>
                </a:cubicBezTo>
                <a:lnTo>
                  <a:pt x="3001108" y="2969846"/>
                </a:lnTo>
                <a:cubicBezTo>
                  <a:pt x="3001108" y="3246091"/>
                  <a:pt x="2777168" y="3470031"/>
                  <a:pt x="2500923" y="3470031"/>
                </a:cubicBezTo>
                <a:lnTo>
                  <a:pt x="500185" y="3470031"/>
                </a:lnTo>
                <a:cubicBezTo>
                  <a:pt x="223940" y="3470031"/>
                  <a:pt x="0" y="3246091"/>
                  <a:pt x="0" y="2969846"/>
                </a:cubicBezTo>
                <a:lnTo>
                  <a:pt x="0" y="500185"/>
                </a:lnTo>
                <a:cubicBezTo>
                  <a:pt x="0" y="223940"/>
                  <a:pt x="223940" y="0"/>
                  <a:pt x="50018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338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27" hasCustomPrompt="1"/>
          </p:nvPr>
        </p:nvSpPr>
        <p:spPr>
          <a:xfrm>
            <a:off x="1236998" y="1159224"/>
            <a:ext cx="2743200" cy="2743200"/>
          </a:xfrm>
          <a:prstGeom prst="ellipse">
            <a:avLst/>
          </a:prstGeom>
          <a:pattFill prst="pct20">
            <a:fgClr>
              <a:schemeClr val="bg1">
                <a:lumMod val="50000"/>
                <a:lumOff val="5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US"/>
              <a:t>Insert Image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8" hasCustomPrompt="1"/>
          </p:nvPr>
        </p:nvSpPr>
        <p:spPr>
          <a:xfrm>
            <a:off x="4653297" y="1159224"/>
            <a:ext cx="2743200" cy="2743200"/>
          </a:xfrm>
          <a:prstGeom prst="ellipse">
            <a:avLst/>
          </a:prstGeom>
          <a:pattFill prst="pct20">
            <a:fgClr>
              <a:schemeClr val="bg1">
                <a:lumMod val="50000"/>
                <a:lumOff val="5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US"/>
              <a:t>Insert Image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9" hasCustomPrompt="1"/>
          </p:nvPr>
        </p:nvSpPr>
        <p:spPr>
          <a:xfrm>
            <a:off x="8069598" y="1159224"/>
            <a:ext cx="2743200" cy="2743200"/>
          </a:xfrm>
          <a:prstGeom prst="ellipse">
            <a:avLst/>
          </a:prstGeom>
          <a:pattFill prst="pct20">
            <a:fgClr>
              <a:schemeClr val="bg1">
                <a:lumMod val="50000"/>
                <a:lumOff val="5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US"/>
              <a:t>Insert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34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>
        <p:fade/>
      </p:transition>
    </mc:Choice>
    <mc:Fallback xmlns="">
      <p:transition advClick="0" advTm="2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86116" y="6499910"/>
            <a:ext cx="605883" cy="345805"/>
          </a:xfrm>
        </p:spPr>
        <p:txBody>
          <a:bodyPr/>
          <a:lstStyle>
            <a:lvl1pPr>
              <a:defRPr sz="1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52E43EAC-4EE4-493E-B844-9691317359C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235091"/>
      </p:ext>
    </p:extLst>
  </p:cSld>
  <p:clrMapOvr>
    <a:masterClrMapping/>
  </p:clrMapOvr>
  <p:transition spd="slow" advTm="0">
    <p:randomBar dir="vert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6_Blank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86116" y="6499910"/>
            <a:ext cx="605883" cy="345805"/>
          </a:xfrm>
        </p:spPr>
        <p:txBody>
          <a:bodyPr/>
          <a:lstStyle>
            <a:lvl1pPr>
              <a:defRPr sz="1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52E43EAC-4EE4-493E-B844-9691317359C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3093509" y="1339409"/>
            <a:ext cx="4166896" cy="4166896"/>
          </a:xfrm>
          <a:custGeom>
            <a:avLst/>
            <a:gdLst>
              <a:gd name="connsiteX0" fmla="*/ 2083449 w 4166896"/>
              <a:gd name="connsiteY0" fmla="*/ 1556232 h 4166896"/>
              <a:gd name="connsiteX1" fmla="*/ 1556233 w 4166896"/>
              <a:gd name="connsiteY1" fmla="*/ 2083448 h 4166896"/>
              <a:gd name="connsiteX2" fmla="*/ 2083449 w 4166896"/>
              <a:gd name="connsiteY2" fmla="*/ 2610664 h 4166896"/>
              <a:gd name="connsiteX3" fmla="*/ 2610665 w 4166896"/>
              <a:gd name="connsiteY3" fmla="*/ 2083448 h 4166896"/>
              <a:gd name="connsiteX4" fmla="*/ 2083449 w 4166896"/>
              <a:gd name="connsiteY4" fmla="*/ 1556232 h 4166896"/>
              <a:gd name="connsiteX5" fmla="*/ 2083448 w 4166896"/>
              <a:gd name="connsiteY5" fmla="*/ 0 h 4166896"/>
              <a:gd name="connsiteX6" fmla="*/ 4166896 w 4166896"/>
              <a:gd name="connsiteY6" fmla="*/ 2083448 h 4166896"/>
              <a:gd name="connsiteX7" fmla="*/ 2083448 w 4166896"/>
              <a:gd name="connsiteY7" fmla="*/ 4166896 h 4166896"/>
              <a:gd name="connsiteX8" fmla="*/ 0 w 4166896"/>
              <a:gd name="connsiteY8" fmla="*/ 2083448 h 4166896"/>
              <a:gd name="connsiteX9" fmla="*/ 2083448 w 4166896"/>
              <a:gd name="connsiteY9" fmla="*/ 0 h 4166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66896" h="4166896">
                <a:moveTo>
                  <a:pt x="2083449" y="1556232"/>
                </a:moveTo>
                <a:cubicBezTo>
                  <a:pt x="1792276" y="1556232"/>
                  <a:pt x="1556233" y="1792275"/>
                  <a:pt x="1556233" y="2083448"/>
                </a:cubicBezTo>
                <a:cubicBezTo>
                  <a:pt x="1556233" y="2374621"/>
                  <a:pt x="1792276" y="2610664"/>
                  <a:pt x="2083449" y="2610664"/>
                </a:cubicBezTo>
                <a:cubicBezTo>
                  <a:pt x="2374622" y="2610664"/>
                  <a:pt x="2610665" y="2374621"/>
                  <a:pt x="2610665" y="2083448"/>
                </a:cubicBezTo>
                <a:cubicBezTo>
                  <a:pt x="2610665" y="1792275"/>
                  <a:pt x="2374622" y="1556232"/>
                  <a:pt x="2083449" y="1556232"/>
                </a:cubicBezTo>
                <a:close/>
                <a:moveTo>
                  <a:pt x="2083448" y="0"/>
                </a:moveTo>
                <a:cubicBezTo>
                  <a:pt x="3234105" y="0"/>
                  <a:pt x="4166896" y="932791"/>
                  <a:pt x="4166896" y="2083448"/>
                </a:cubicBezTo>
                <a:cubicBezTo>
                  <a:pt x="4166896" y="3234105"/>
                  <a:pt x="3234105" y="4166896"/>
                  <a:pt x="2083448" y="4166896"/>
                </a:cubicBezTo>
                <a:cubicBezTo>
                  <a:pt x="932791" y="4166896"/>
                  <a:pt x="0" y="3234105"/>
                  <a:pt x="0" y="2083448"/>
                </a:cubicBezTo>
                <a:cubicBezTo>
                  <a:pt x="0" y="932791"/>
                  <a:pt x="932791" y="0"/>
                  <a:pt x="208344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8258"/>
      </p:ext>
    </p:extLst>
  </p:cSld>
  <p:clrMapOvr>
    <a:masterClrMapping/>
  </p:clrMapOvr>
  <p:transition spd="slow" advTm="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15D804-4592-4268-9739-B37F74047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A0C2D1-C73F-47D7-8DF2-8295347B4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427B01-365D-40D8-97DA-3C8674044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D0CB55-E48C-45D1-A2CE-15327A58D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D51F46-55E1-43A5-A36A-7C4A1F289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10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5E79E3-BF24-4A95-9F95-5798B43F9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8D17BF-9064-4441-800B-ABE13F2638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7C3BEF-3162-4117-B0F5-488D9C98F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013185-077E-43AD-B312-29E96D941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D45DA4-268C-40C0-91CE-B756DECC3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D34355-F0BC-40C0-AE2D-41EB0A9FD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882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BB7687-CA28-4F83-A565-DC8A34E5B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8DF55A-E27A-4C97-AC1B-F476323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E9CEEE-E6B7-4465-87A4-83B519C48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BD6D1B-F716-4FAB-893F-8CF2577067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A1B5916-1C04-47F6-A747-78E81E56DA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8AFFE1-591F-4198-9D45-EC09AE98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329EC76-5DC8-44E2-B84E-586A380B4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E29E836-E027-4A14-B691-D2EFE86F3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742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CB30D4-7FB8-4A7B-8442-D7D17E5B3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182612-BD8E-40FA-BE7C-9D2DFE1B6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905C577-2B68-4CE3-B55E-873ED05ED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4A02D9-42E8-4EB1-A2C5-FCA25AA98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359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F4CCBC8-D262-463A-8106-423744728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C008704-271A-413E-A7DB-7F8866440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57BC132-6496-4F1E-9651-8FC088687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517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89BFEA-5BEE-436C-A4D5-5E334983A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BF69E6-29D1-48A3-872E-B8A712DE2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CC1154-AB30-499F-B31A-9B5F96A18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AE6D56-7151-4DDF-BC49-A81EC64B3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8D9F8E-EB52-42FB-9C88-246614031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CA90F00-3DD4-481B-B86D-9AF59EB2C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574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AE830F-969E-4BC5-B6AF-F4AAB084A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7B0A44-7D3A-4AF6-A986-9625F6CDDF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FFC519-E39D-4B5B-BC78-7419D6F3D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28B58D-154D-4CC0-ACA3-5F14A21E1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9126EF-DC2B-497D-85E2-58D258740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7BE89C-007F-448B-93D7-B6B9EABAF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878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D4115BC-6E02-4E27-8021-DEA5423F3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7D9A56-8D5E-4599-9CAC-25AB1D5B0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3B11A9-FE0D-4F38-B53B-B7C329D0AE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CB849-91E2-4A52-9734-A85B5D54052E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03E147-B591-42D3-9FC1-41630756F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F17A37-55D8-4F6F-8E67-3902AA9001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87763-DDF6-4EA6-B70D-1938B516D6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197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52195-3E9F-4355-80FD-4B614EB89A1A}" type="datetimeFigureOut">
              <a:rPr lang="zh-CN" altLang="en-US" smtClean="0"/>
              <a:t>2019/5/9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C7743-EBED-4BDA-AA26-AB10DA40954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感谢您下载小木头平台上提供的</a:t>
            </a:r>
            <a:r>
              <a:rPr kumimoji="0" lang="en-US" altLang="zh-CN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PPT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作品，为了您和小木头以及原创作者的利益，请勿复制、传播、销售，否则将承担法律责任！小木头将对作品进行维权，按照传播下载次数进行十倍的索取赔偿！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1466017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jpeg"/><Relationship Id="rId5" Type="http://schemas.openxmlformats.org/officeDocument/2006/relationships/image" Target="../media/image2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1100458"/>
            <a:ext cx="12192000" cy="3773713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zh-CN" altLang="en-US" sz="2400"/>
          </a:p>
        </p:txBody>
      </p:sp>
      <p:sp>
        <p:nvSpPr>
          <p:cNvPr id="48" name="矩形 47"/>
          <p:cNvSpPr/>
          <p:nvPr/>
        </p:nvSpPr>
        <p:spPr>
          <a:xfrm>
            <a:off x="7226604" y="712381"/>
            <a:ext cx="3944368" cy="5209953"/>
          </a:xfrm>
          <a:prstGeom prst="rect">
            <a:avLst/>
          </a:prstGeom>
          <a:solidFill>
            <a:srgbClr val="F2F2F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7" name="椭圆 36"/>
          <p:cNvSpPr/>
          <p:nvPr/>
        </p:nvSpPr>
        <p:spPr>
          <a:xfrm>
            <a:off x="8349656" y="1711829"/>
            <a:ext cx="1698264" cy="1631628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-131894" y="5257694"/>
            <a:ext cx="7527077" cy="1200329"/>
          </a:xfrm>
          <a:prstGeom prst="rect">
            <a:avLst/>
          </a:prstGeom>
          <a:noFill/>
          <a:ln w="12700">
            <a:noFill/>
            <a:prstDash val="sysDash"/>
          </a:ln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/>
              <a:t>组长：周远笛 </a:t>
            </a:r>
            <a:r>
              <a:rPr lang="en-US" altLang="zh-CN" dirty="0"/>
              <a:t>16340311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zh-CN" altLang="en-US" dirty="0"/>
              <a:t>组员：谢涛     </a:t>
            </a:r>
            <a:r>
              <a:rPr lang="en-US" altLang="zh-CN" dirty="0"/>
              <a:t>16340255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zh-CN" altLang="en-US" dirty="0"/>
              <a:t>           杨泓臻 </a:t>
            </a:r>
            <a:r>
              <a:rPr lang="en-US" altLang="zh-CN" dirty="0"/>
              <a:t>16340269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zh-CN" altLang="en-US" dirty="0"/>
              <a:t>            袁之浩 </a:t>
            </a:r>
            <a:r>
              <a:rPr lang="en-US" altLang="zh-CN" dirty="0"/>
              <a:t>16340282</a:t>
            </a:r>
            <a:r>
              <a:rPr lang="zh-CN" altLang="en-US" dirty="0"/>
              <a:t> </a:t>
            </a:r>
            <a:endParaRPr lang="en-US" altLang="zh-CN" spc="400" dirty="0">
              <a:solidFill>
                <a:schemeClr val="tx1">
                  <a:lumMod val="85000"/>
                  <a:lumOff val="15000"/>
                </a:schemeClr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7453423" y="4497572"/>
            <a:ext cx="3508744" cy="0"/>
          </a:xfrm>
          <a:prstGeom prst="line">
            <a:avLst/>
          </a:prstGeom>
          <a:ln>
            <a:solidFill>
              <a:srgbClr val="4485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7292987" y="3354663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dirty="0">
                <a:blipFill dpi="0" rotWithShape="1">
                  <a:blip r:embed="rId5"/>
                  <a:srcRect/>
                  <a:tile tx="0" ty="0" sx="100000" sy="100000" flip="none" algn="br"/>
                </a:blip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时间森林</a:t>
            </a:r>
          </a:p>
        </p:txBody>
      </p:sp>
      <p:pic>
        <p:nvPicPr>
          <p:cNvPr id="5" name="大橋トリオ - I'm Your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250" out="25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021028" y="338124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0"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4" grpId="0" animBg="1"/>
      <p:bldP spid="37" grpId="0" animBg="1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44080" y="678712"/>
            <a:ext cx="2296633" cy="5500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椭圆 1"/>
          <p:cNvSpPr/>
          <p:nvPr/>
        </p:nvSpPr>
        <p:spPr>
          <a:xfrm>
            <a:off x="786072" y="1364220"/>
            <a:ext cx="2012649" cy="2012649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" name="矩形 8"/>
          <p:cNvSpPr/>
          <p:nvPr/>
        </p:nvSpPr>
        <p:spPr>
          <a:xfrm>
            <a:off x="1515397" y="3662709"/>
            <a:ext cx="553998" cy="2230739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作品灵感</a:t>
            </a:r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</a:p>
        </p:txBody>
      </p:sp>
      <p:sp>
        <p:nvSpPr>
          <p:cNvPr id="14" name="矩形 13"/>
          <p:cNvSpPr/>
          <p:nvPr/>
        </p:nvSpPr>
        <p:spPr>
          <a:xfrm>
            <a:off x="3513149" y="678712"/>
            <a:ext cx="2296633" cy="5500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椭圆 5"/>
          <p:cNvSpPr/>
          <p:nvPr/>
        </p:nvSpPr>
        <p:spPr>
          <a:xfrm>
            <a:off x="3655141" y="1364220"/>
            <a:ext cx="2012649" cy="2012649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矩形 9"/>
          <p:cNvSpPr/>
          <p:nvPr/>
        </p:nvSpPr>
        <p:spPr>
          <a:xfrm>
            <a:off x="4384466" y="3662709"/>
            <a:ext cx="553998" cy="2230739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场景内容</a:t>
            </a:r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</a:p>
        </p:txBody>
      </p:sp>
      <p:sp>
        <p:nvSpPr>
          <p:cNvPr id="15" name="矩形 14"/>
          <p:cNvSpPr/>
          <p:nvPr/>
        </p:nvSpPr>
        <p:spPr>
          <a:xfrm>
            <a:off x="6382218" y="678712"/>
            <a:ext cx="2296633" cy="5500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椭圆 6"/>
          <p:cNvSpPr/>
          <p:nvPr/>
        </p:nvSpPr>
        <p:spPr>
          <a:xfrm>
            <a:off x="6524210" y="1364220"/>
            <a:ext cx="2012649" cy="2012649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矩形 15"/>
          <p:cNvSpPr/>
          <p:nvPr/>
        </p:nvSpPr>
        <p:spPr>
          <a:xfrm>
            <a:off x="9251289" y="678712"/>
            <a:ext cx="2296633" cy="5500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椭圆 7"/>
          <p:cNvSpPr/>
          <p:nvPr/>
        </p:nvSpPr>
        <p:spPr>
          <a:xfrm>
            <a:off x="9393281" y="1364220"/>
            <a:ext cx="2012649" cy="2012649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矩形 18"/>
          <p:cNvSpPr/>
          <p:nvPr/>
        </p:nvSpPr>
        <p:spPr>
          <a:xfrm>
            <a:off x="7253537" y="3662709"/>
            <a:ext cx="553998" cy="2230739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技术问题</a:t>
            </a:r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</a:p>
        </p:txBody>
      </p:sp>
      <p:sp>
        <p:nvSpPr>
          <p:cNvPr id="20" name="矩形 19"/>
          <p:cNvSpPr/>
          <p:nvPr/>
        </p:nvSpPr>
        <p:spPr>
          <a:xfrm>
            <a:off x="10122606" y="3662709"/>
            <a:ext cx="553998" cy="2230739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预期拓展</a:t>
            </a:r>
            <a:r>
              <a:rPr lang="en-US" altLang="zh-CN" sz="2400" b="1" spc="8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9" grpId="0"/>
      <p:bldP spid="14" grpId="0" animBg="1"/>
      <p:bldP spid="6" grpId="0" animBg="1"/>
      <p:bldP spid="10" grpId="0"/>
      <p:bldP spid="15" grpId="0" animBg="1"/>
      <p:bldP spid="7" grpId="0" animBg="1"/>
      <p:bldP spid="16" grpId="0" animBg="1"/>
      <p:bldP spid="8" grpId="0" animBg="1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1"/>
            <a:ext cx="12192000" cy="685800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618895" y="951895"/>
            <a:ext cx="4954211" cy="4954211"/>
          </a:xfrm>
          <a:prstGeom prst="ellipse">
            <a:avLst/>
          </a:prstGeom>
          <a:solidFill>
            <a:schemeClr val="bg2"/>
          </a:solid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933485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083404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2336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222255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362335" y="285521"/>
            <a:ext cx="1467353" cy="6286958"/>
            <a:chOff x="5006859" y="1749825"/>
            <a:chExt cx="471612" cy="2020650"/>
          </a:xfrm>
        </p:grpSpPr>
        <p:sp>
          <p:nvSpPr>
            <p:cNvPr id="19" name="矩形 18"/>
            <p:cNvSpPr/>
            <p:nvPr/>
          </p:nvSpPr>
          <p:spPr>
            <a:xfrm>
              <a:off x="5006859" y="1749825"/>
              <a:ext cx="471612" cy="202065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6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160242" y="2745303"/>
              <a:ext cx="164847" cy="29697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135" b="1" i="0" u="none" strike="noStrike" kern="1200" cap="none" spc="8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94279" y="1992164"/>
              <a:ext cx="296761" cy="1506270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800" b="0" i="0" u="none" strike="noStrike" kern="1200" cap="none" spc="80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+mn-cs"/>
                </a:rPr>
                <a:t>【</a:t>
              </a:r>
              <a:r>
                <a:rPr kumimoji="0" lang="zh-CN" altLang="en-US" sz="4800" b="0" i="0" u="none" strike="noStrike" kern="1200" cap="none" spc="80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+mn-cs"/>
                </a:rPr>
                <a:t> 作品灵感</a:t>
              </a:r>
              <a:r>
                <a:rPr kumimoji="0" lang="en-US" altLang="zh-CN" sz="4800" b="0" i="0" u="none" strike="noStrike" kern="1200" cap="none" spc="80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方正苏新诗柳楷简体" panose="02000000000000000000" pitchFamily="2" charset="-122"/>
                  <a:ea typeface="方正苏新诗柳楷简体" panose="02000000000000000000" pitchFamily="2" charset="-122"/>
                  <a:cs typeface="+mn-cs"/>
                </a:rPr>
                <a:t>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23816" y="871734"/>
            <a:ext cx="3944368" cy="4822256"/>
          </a:xfrm>
          <a:prstGeom prst="rect">
            <a:avLst/>
          </a:prstGeom>
          <a:solidFill>
            <a:srgbClr val="F2F2F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246866" y="1164010"/>
            <a:ext cx="1698264" cy="1631628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TextBox 59"/>
          <p:cNvSpPr>
            <a:spLocks noChangeArrowheads="1"/>
          </p:cNvSpPr>
          <p:nvPr/>
        </p:nvSpPr>
        <p:spPr bwMode="auto">
          <a:xfrm flipH="1">
            <a:off x="5123891" y="2929965"/>
            <a:ext cx="194421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  <a:sym typeface="方正兰亭黑_GBK" pitchFamily="2" charset="-122"/>
              </a:rPr>
              <a:t>专注种树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  <a:sym typeface="方正兰亭黑_GBK" pitchFamily="2" charset="-122"/>
              </a:rPr>
              <a:t>100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  <a:sym typeface="方正兰亭黑_GBK" pitchFamily="2" charset="-122"/>
              </a:rPr>
              <a:t>年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44855C"/>
              </a:solidFill>
              <a:effectLst/>
              <a:uLnTx/>
              <a:uFillTx/>
              <a:latin typeface="方正苏新诗柳楷简体" panose="02000000000000000000" pitchFamily="2" charset="-122"/>
              <a:ea typeface="方正苏新诗柳楷简体" panose="02000000000000000000" pitchFamily="2" charset="-122"/>
              <a:cs typeface="+mn-cs"/>
              <a:sym typeface="方正兰亭黑_GBK" pitchFamily="2" charset="-122"/>
            </a:endParaRPr>
          </a:p>
        </p:txBody>
      </p:sp>
      <p:sp>
        <p:nvSpPr>
          <p:cNvPr id="9" name="矩形 30"/>
          <p:cNvSpPr>
            <a:spLocks noChangeArrowheads="1"/>
          </p:cNvSpPr>
          <p:nvPr/>
        </p:nvSpPr>
        <p:spPr bwMode="auto">
          <a:xfrm>
            <a:off x="4666268" y="3429000"/>
            <a:ext cx="2903455" cy="174589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852" tIns="45926" rIns="91852" bIns="45926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当我们打开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forest app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后，在规定的一段时间内不使用手机，就会根据时间的长短种下不同的树。打开森林界面，看到各式各样的树，这些树也见证自己专注学习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4855C"/>
                </a:solidFill>
                <a:effectLst/>
                <a:uLnTx/>
                <a:uFillTx/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+mn-cs"/>
              </a:rPr>
              <a:t>工作的历程，心中也会有小小的成就感。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44855C"/>
              </a:solidFill>
              <a:effectLst/>
              <a:uLnTx/>
              <a:uFillTx/>
              <a:latin typeface="方正苏新诗柳楷简体" panose="02000000000000000000" pitchFamily="2" charset="-122"/>
              <a:ea typeface="方正苏新诗柳楷简体" panose="02000000000000000000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605" y="722614"/>
            <a:ext cx="8228695" cy="548579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685"/>
          <a:stretch>
            <a:fillRect/>
          </a:stretch>
        </p:blipFill>
        <p:spPr>
          <a:xfrm rot="5400000">
            <a:off x="-2645459" y="3109495"/>
            <a:ext cx="5719580" cy="698388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椭圆 3"/>
          <p:cNvSpPr/>
          <p:nvPr/>
        </p:nvSpPr>
        <p:spPr>
          <a:xfrm>
            <a:off x="2511784" y="1899692"/>
            <a:ext cx="3131642" cy="3131642"/>
          </a:xfrm>
          <a:prstGeom prst="ellipse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381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55098" y="776100"/>
            <a:ext cx="1788446" cy="5378820"/>
            <a:chOff x="655098" y="776100"/>
            <a:chExt cx="1788446" cy="5378820"/>
          </a:xfrm>
        </p:grpSpPr>
        <p:sp>
          <p:nvSpPr>
            <p:cNvPr id="5" name="文本框 4"/>
            <p:cNvSpPr txBox="1"/>
            <p:nvPr/>
          </p:nvSpPr>
          <p:spPr>
            <a:xfrm>
              <a:off x="1843380" y="1261397"/>
              <a:ext cx="600164" cy="440822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将种树贯彻到底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55098" y="776100"/>
              <a:ext cx="1154162" cy="537882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但是，</a:t>
              </a:r>
              <a:r>
                <a:rPr lang="en-US" altLang="zh-CN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forest</a:t>
              </a:r>
              <a:r>
                <a:rPr lang="zh-CN" altLang="en-US" sz="1400" dirty="0"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中的森林并不真实，而且画面很局限，能不能让其更加有真实感、拥有更好的画面呢？能不能让种树的过程更加直观呢，而不是停留在简单的文字说明和一个简单的图标。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1"/>
            <a:ext cx="12192000" cy="685800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" name="椭圆 2"/>
          <p:cNvSpPr/>
          <p:nvPr/>
        </p:nvSpPr>
        <p:spPr>
          <a:xfrm>
            <a:off x="3618895" y="951895"/>
            <a:ext cx="4954211" cy="4954211"/>
          </a:xfrm>
          <a:prstGeom prst="ellipse">
            <a:avLst/>
          </a:prstGeom>
          <a:solidFill>
            <a:schemeClr val="bg2"/>
          </a:solid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5" name="椭圆 24"/>
          <p:cNvSpPr/>
          <p:nvPr/>
        </p:nvSpPr>
        <p:spPr>
          <a:xfrm>
            <a:off x="933485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6" name="椭圆 25"/>
          <p:cNvSpPr/>
          <p:nvPr/>
        </p:nvSpPr>
        <p:spPr>
          <a:xfrm>
            <a:off x="1083404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7" name="椭圆 26"/>
          <p:cNvSpPr/>
          <p:nvPr/>
        </p:nvSpPr>
        <p:spPr>
          <a:xfrm>
            <a:off x="723362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sp>
        <p:nvSpPr>
          <p:cNvPr id="28" name="椭圆 27"/>
          <p:cNvSpPr/>
          <p:nvPr/>
        </p:nvSpPr>
        <p:spPr>
          <a:xfrm>
            <a:off x="2222550" y="3153460"/>
            <a:ext cx="700313" cy="700313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88900"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65"/>
          </a:p>
        </p:txBody>
      </p:sp>
      <p:grpSp>
        <p:nvGrpSpPr>
          <p:cNvPr id="15" name="组合 14"/>
          <p:cNvGrpSpPr/>
          <p:nvPr/>
        </p:nvGrpSpPr>
        <p:grpSpPr>
          <a:xfrm>
            <a:off x="5362335" y="285521"/>
            <a:ext cx="1467353" cy="6286958"/>
            <a:chOff x="5006859" y="1749825"/>
            <a:chExt cx="471612" cy="2020650"/>
          </a:xfrm>
        </p:grpSpPr>
        <p:sp>
          <p:nvSpPr>
            <p:cNvPr id="19" name="矩形 18"/>
            <p:cNvSpPr/>
            <p:nvPr/>
          </p:nvSpPr>
          <p:spPr>
            <a:xfrm>
              <a:off x="5006859" y="1749825"/>
              <a:ext cx="471612" cy="202065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65"/>
            </a:p>
          </p:txBody>
        </p:sp>
        <p:sp>
          <p:nvSpPr>
            <p:cNvPr id="20" name="矩形 19"/>
            <p:cNvSpPr/>
            <p:nvPr/>
          </p:nvSpPr>
          <p:spPr>
            <a:xfrm>
              <a:off x="5160242" y="2745303"/>
              <a:ext cx="164847" cy="29697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algn="ctr"/>
              <a:endParaRPr lang="en-US" altLang="zh-CN" sz="2135" b="1" spc="800" dirty="0">
                <a:solidFill>
                  <a:schemeClr val="bg2">
                    <a:lumMod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94279" y="1992165"/>
              <a:ext cx="296761" cy="1506270"/>
            </a:xfrm>
            <a:prstGeom prst="rect">
              <a:avLst/>
            </a:prstGeom>
            <a:noFill/>
          </p:spPr>
          <p:txBody>
            <a:bodyPr vert="eaVert" wrap="none" anchor="ctr">
              <a:spAutoFit/>
            </a:bodyPr>
            <a:lstStyle/>
            <a:p>
              <a:pPr algn="ctr"/>
              <a:r>
                <a:rPr lang="en-US" altLang="zh-CN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【</a:t>
              </a:r>
              <a:r>
                <a:rPr lang="zh-CN" altLang="en-US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 场景内容</a:t>
              </a:r>
              <a:r>
                <a:rPr lang="en-US" altLang="zh-CN" sz="4800" spc="800" dirty="0">
                  <a:solidFill>
                    <a:schemeClr val="bg2">
                      <a:lumMod val="25000"/>
                    </a:schemeClr>
                  </a:solidFill>
                  <a:latin typeface="方正苏新诗柳楷简体" panose="02000000000000000000" pitchFamily="2" charset="-122"/>
                  <a:ea typeface="方正苏新诗柳楷简体" panose="02000000000000000000" pitchFamily="2" charset="-122"/>
                </a:rPr>
                <a:t>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 bwMode="auto">
          <a:xfrm>
            <a:off x="1117279" y="290838"/>
            <a:ext cx="9957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anchor="t" anchorCtr="0">
            <a:spAutoFit/>
          </a:bodyPr>
          <a:lstStyle/>
          <a:p>
            <a:pPr algn="ctr" defTabSz="4572000">
              <a:lnSpc>
                <a:spcPts val="7200"/>
              </a:lnSpc>
            </a:pPr>
            <a:r>
              <a:rPr lang="zh-CN" altLang="en-US" sz="6000" spc="300" dirty="0">
                <a:blipFill>
                  <a:blip r:embed="rId3"/>
                  <a:stretch>
                    <a:fillRect/>
                  </a:stretch>
                </a:blipFill>
                <a:latin typeface="方正苏新诗柳楷简体" panose="02000000000000000000" pitchFamily="2" charset="-122"/>
                <a:ea typeface="方正苏新诗柳楷简体" panose="02000000000000000000" pitchFamily="2" charset="-122"/>
                <a:cs typeface="Playfair Display SC" charset="0"/>
                <a:sym typeface="Bebas Neue" charset="0"/>
              </a:rPr>
              <a:t>场景介绍</a:t>
            </a:r>
            <a:endParaRPr lang="en-US" sz="6000" spc="300" dirty="0">
              <a:blipFill>
                <a:blip r:embed="rId3"/>
                <a:stretch>
                  <a:fillRect/>
                </a:stretch>
              </a:blipFill>
              <a:latin typeface="方正苏新诗柳楷简体" panose="02000000000000000000" pitchFamily="2" charset="-122"/>
              <a:ea typeface="方正苏新诗柳楷简体" panose="02000000000000000000" pitchFamily="2" charset="-122"/>
              <a:cs typeface="Playfair Display SC" charset="0"/>
              <a:sym typeface="Bebas Neue" charset="0"/>
            </a:endParaRPr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50" b="11450"/>
          <a:stretch>
            <a:fillRect/>
          </a:stretch>
        </p:blipFill>
        <p:spPr/>
      </p:pic>
      <p:pic>
        <p:nvPicPr>
          <p:cNvPr id="7" name="图片占位符 6"/>
          <p:cNvPicPr>
            <a:picLocks noGrp="1" noChangeAspect="1"/>
          </p:cNvPicPr>
          <p:nvPr>
            <p:ph type="pic" sz="quarter" idx="1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72" r="21172"/>
          <a:stretch>
            <a:fillRect/>
          </a:stretch>
        </p:blipFill>
        <p:spPr/>
      </p:pic>
      <p:pic>
        <p:nvPicPr>
          <p:cNvPr id="18" name="图片占位符 17"/>
          <p:cNvPicPr>
            <a:picLocks noGrp="1" noChangeAspect="1"/>
          </p:cNvPicPr>
          <p:nvPr>
            <p:ph type="pic" sz="quarter" idx="11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0" r="17540"/>
          <a:stretch>
            <a:fillRect/>
          </a:stretch>
        </p:blipFill>
        <p:spPr/>
      </p:pic>
      <p:sp>
        <p:nvSpPr>
          <p:cNvPr id="19" name="矩形 30"/>
          <p:cNvSpPr>
            <a:spLocks noChangeArrowheads="1"/>
          </p:cNvSpPr>
          <p:nvPr/>
        </p:nvSpPr>
        <p:spPr bwMode="auto">
          <a:xfrm>
            <a:off x="1199213" y="5303861"/>
            <a:ext cx="2511195" cy="14658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852" tIns="45926" rIns="91852" bIns="45926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基本场景：模拟一个空旷的平原场地，可以加几座远处的山增加一点真实感。平地上是草地或者是荒地。并适当加入晴天、雨天、阴天等天气。</a:t>
            </a: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4808698" y="5303861"/>
            <a:ext cx="2511195" cy="6255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852" tIns="45926" rIns="91852" bIns="45926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视角：第一人称视角和第三者视角可以进行切换</a:t>
            </a:r>
          </a:p>
        </p:txBody>
      </p:sp>
      <p:sp>
        <p:nvSpPr>
          <p:cNvPr id="21" name="矩形 30"/>
          <p:cNvSpPr>
            <a:spLocks noChangeArrowheads="1"/>
          </p:cNvSpPr>
          <p:nvPr/>
        </p:nvSpPr>
        <p:spPr bwMode="auto">
          <a:xfrm>
            <a:off x="8481594" y="5303861"/>
            <a:ext cx="3254777" cy="14658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852" tIns="45926" rIns="91852" bIns="45926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情景：当人物停止在某个位置并选择种地，每过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10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分钟，眼前一个位置的植物就会生长一点。对于没有植物的荒地，需要选择种植的植物。并且人物可以在场景中移动，观赏自己的成果。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</TotalTime>
  <Words>269</Words>
  <Application>Microsoft Office PowerPoint</Application>
  <PresentationFormat>宽屏</PresentationFormat>
  <Paragraphs>26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等线</vt:lpstr>
      <vt:lpstr>等线 Light</vt:lpstr>
      <vt:lpstr>方正清刻本悦宋简体</vt:lpstr>
      <vt:lpstr>方正苏新诗柳楷简体</vt:lpstr>
      <vt:lpstr>楷体</vt:lpstr>
      <vt:lpstr>微软雅黑</vt:lpstr>
      <vt:lpstr>Arial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泓臻 杨</dc:creator>
  <cp:lastModifiedBy>泓臻 杨</cp:lastModifiedBy>
  <cp:revision>10</cp:revision>
  <dcterms:created xsi:type="dcterms:W3CDTF">2019-05-09T14:40:24Z</dcterms:created>
  <dcterms:modified xsi:type="dcterms:W3CDTF">2019-05-10T03:51:13Z</dcterms:modified>
</cp:coreProperties>
</file>

<file path=docProps/thumbnail.jpeg>
</file>